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69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4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5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58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28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94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16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68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88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8B00-F179-4843-954E-9CC538166E88}" type="datetimeFigureOut">
              <a:rPr lang="pl-PL" smtClean="0"/>
              <a:pPr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C2EE-6D2A-4587-B329-8BB59D3BE9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920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12176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32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44435" y="2664823"/>
            <a:ext cx="6984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programy i konkursy na zagospodarowanie prywatnych podwórek, ogrodów i balkonów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platformy </a:t>
            </a:r>
            <a:r>
              <a:rPr lang="pl-PL" dirty="0">
                <a:solidFill>
                  <a:schemeClr val="bg1"/>
                </a:solidFill>
              </a:rPr>
              <a:t>inspiracji i wymiany doświadczeń dla przedstawicieli branż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</a:t>
            </a:r>
            <a:r>
              <a:rPr lang="pl-PL" dirty="0">
                <a:solidFill>
                  <a:schemeClr val="bg1"/>
                </a:solidFill>
              </a:rPr>
              <a:t>środowisk proekologicznych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bazy </a:t>
            </a:r>
            <a:r>
              <a:rPr lang="pl-PL" dirty="0">
                <a:solidFill>
                  <a:schemeClr val="bg1"/>
                </a:solidFill>
              </a:rPr>
              <a:t>wiedzy o miejskim środowisku dla </a:t>
            </a:r>
            <a:r>
              <a:rPr lang="pl-PL" dirty="0" smtClean="0">
                <a:solidFill>
                  <a:schemeClr val="bg1"/>
                </a:solidFill>
              </a:rPr>
              <a:t>mieszkańców;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edukacja mieszkańców i promocja energooszczędnych źródeł energii oraz miejskich sieci ciepłowniczych.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6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12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ub\Desktop\EKOstrategia\slajd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12211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93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44435" y="2865120"/>
            <a:ext cx="6984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nowe rozlewiska i zbiorniki </a:t>
            </a:r>
            <a:r>
              <a:rPr lang="pl-PL" dirty="0" smtClean="0">
                <a:solidFill>
                  <a:schemeClr val="bg1"/>
                </a:solidFill>
              </a:rPr>
              <a:t>retencyjne </a:t>
            </a:r>
            <a:r>
              <a:rPr lang="pl-PL" dirty="0">
                <a:solidFill>
                  <a:schemeClr val="bg1"/>
                </a:solidFill>
              </a:rPr>
              <a:t>z funkcją rekreacyjną;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budowa sieci błękitno-zielonej infrastruktury;</a:t>
            </a: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dopłaty </a:t>
            </a:r>
            <a:r>
              <a:rPr lang="pl-PL" dirty="0">
                <a:solidFill>
                  <a:schemeClr val="bg1"/>
                </a:solidFill>
              </a:rPr>
              <a:t>do małej retencji.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44435" y="2882537"/>
            <a:ext cx="6984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regresywnie finansowane programy dopłat do wymiany pieców;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inwentaryzacja </a:t>
            </a:r>
            <a:r>
              <a:rPr lang="pl-PL" dirty="0">
                <a:solidFill>
                  <a:schemeClr val="bg1"/>
                </a:solidFill>
              </a:rPr>
              <a:t>źródeł </a:t>
            </a:r>
            <a:r>
              <a:rPr lang="pl-PL" dirty="0" smtClean="0">
                <a:solidFill>
                  <a:schemeClr val="bg1"/>
                </a:solidFill>
              </a:rPr>
              <a:t>ogrzewania;</a:t>
            </a:r>
          </a:p>
          <a:p>
            <a:pPr marL="285750" indent="-285750"/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tworzenie sieci czujników;</a:t>
            </a: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rozwój miejskich sieci ciepłowniczych.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6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44435" y="2899954"/>
            <a:ext cx="6984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nowe zielone korytarze w miastach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zielone </a:t>
            </a:r>
            <a:r>
              <a:rPr lang="pl-PL" dirty="0">
                <a:solidFill>
                  <a:schemeClr val="bg1"/>
                </a:solidFill>
              </a:rPr>
              <a:t>dachy na miejskich jednostkach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miejskie </a:t>
            </a:r>
            <a:r>
              <a:rPr lang="pl-PL" dirty="0">
                <a:solidFill>
                  <a:schemeClr val="bg1"/>
                </a:solidFill>
              </a:rPr>
              <a:t>nieużytki nowymi terenami zieleni.</a:t>
            </a:r>
          </a:p>
        </p:txBody>
      </p:sp>
    </p:spTree>
    <p:extLst>
      <p:ext uri="{BB962C8B-B14F-4D97-AF65-F5344CB8AC3E}">
        <p14:creationId xmlns:p14="http://schemas.microsoft.com/office/powerpoint/2010/main" val="9755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44435" y="2743200"/>
            <a:ext cx="6984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zrównoważone planowanie przestrzenne;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nierozproszone </a:t>
            </a:r>
            <a:r>
              <a:rPr lang="pl-PL" dirty="0">
                <a:solidFill>
                  <a:schemeClr val="bg1"/>
                </a:solidFill>
              </a:rPr>
              <a:t>zarządzanie zielenią ze wsparciem ekspertów;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Polityka </a:t>
            </a:r>
            <a:r>
              <a:rPr lang="pl-PL" dirty="0">
                <a:solidFill>
                  <a:schemeClr val="bg1"/>
                </a:solidFill>
              </a:rPr>
              <a:t>Zieleni i Środowiska oraz standardy ochrony zieleni przy prowadzeniu inwestycji kluczowymi dokumentami w mieście.</a:t>
            </a:r>
          </a:p>
        </p:txBody>
      </p:sp>
    </p:spTree>
    <p:extLst>
      <p:ext uri="{BB962C8B-B14F-4D97-AF65-F5344CB8AC3E}">
        <p14:creationId xmlns:p14="http://schemas.microsoft.com/office/powerpoint/2010/main" val="54468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44435" y="2873828"/>
            <a:ext cx="6984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mapy </a:t>
            </a:r>
            <a:r>
              <a:rPr lang="pl-PL" dirty="0">
                <a:solidFill>
                  <a:schemeClr val="bg1"/>
                </a:solidFill>
              </a:rPr>
              <a:t>potencjału solarnego dostępne dla mieszkańców i biznesu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grupy </a:t>
            </a:r>
            <a:r>
              <a:rPr lang="pl-PL" dirty="0">
                <a:solidFill>
                  <a:schemeClr val="bg1"/>
                </a:solidFill>
              </a:rPr>
              <a:t>zakupowe </a:t>
            </a:r>
            <a:r>
              <a:rPr lang="pl-PL" dirty="0" smtClean="0">
                <a:solidFill>
                  <a:schemeClr val="bg1"/>
                </a:solidFill>
              </a:rPr>
              <a:t>energii;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chemeClr val="bg1"/>
                </a:solidFill>
              </a:rPr>
              <a:t>klastry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energetyczne w </a:t>
            </a:r>
            <a:r>
              <a:rPr lang="pl-PL" dirty="0" smtClean="0">
                <a:solidFill>
                  <a:schemeClr val="bg1"/>
                </a:solidFill>
              </a:rPr>
              <a:t>miastach, zawierające m. in. kolektory słoneczne </a:t>
            </a:r>
            <a:r>
              <a:rPr lang="pl-PL" dirty="0">
                <a:solidFill>
                  <a:schemeClr val="bg1"/>
                </a:solidFill>
              </a:rPr>
              <a:t>i </a:t>
            </a:r>
            <a:r>
              <a:rPr lang="pl-PL" dirty="0" err="1" smtClean="0">
                <a:solidFill>
                  <a:schemeClr val="bg1"/>
                </a:solidFill>
              </a:rPr>
              <a:t>fotowoltaikę</a:t>
            </a:r>
            <a:r>
              <a:rPr lang="pl-PL" dirty="0" smtClean="0">
                <a:solidFill>
                  <a:schemeClr val="bg1"/>
                </a:solidFill>
              </a:rPr>
              <a:t> na miejskich obiektach.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216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44435" y="2795677"/>
            <a:ext cx="6984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strefy ochrony bioróżnorodności w parkach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zmiana </a:t>
            </a:r>
            <a:r>
              <a:rPr lang="pl-PL" dirty="0">
                <a:solidFill>
                  <a:schemeClr val="bg1"/>
                </a:solidFill>
              </a:rPr>
              <a:t>funkcji obumarłych drzew w miastach na siedliska dla owadów i formy artystyczne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strefy </a:t>
            </a:r>
            <a:r>
              <a:rPr lang="pl-PL" dirty="0">
                <a:solidFill>
                  <a:schemeClr val="bg1"/>
                </a:solidFill>
              </a:rPr>
              <a:t>ochrony siedlisk dzikich zwierząt w miastach.</a:t>
            </a:r>
          </a:p>
        </p:txBody>
      </p:sp>
    </p:spTree>
    <p:extLst>
      <p:ext uri="{BB962C8B-B14F-4D97-AF65-F5344CB8AC3E}">
        <p14:creationId xmlns:p14="http://schemas.microsoft.com/office/powerpoint/2010/main" val="2804465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164</Words>
  <Application>Microsoft Office PowerPoint</Application>
  <PresentationFormat>Panoramiczny</PresentationFormat>
  <Paragraphs>39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Sikora</dc:creator>
  <cp:lastModifiedBy>Jarek</cp:lastModifiedBy>
  <cp:revision>24</cp:revision>
  <dcterms:created xsi:type="dcterms:W3CDTF">2019-10-31T13:15:45Z</dcterms:created>
  <dcterms:modified xsi:type="dcterms:W3CDTF">2019-11-07T13:06:47Z</dcterms:modified>
</cp:coreProperties>
</file>